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2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2A10F-5792-421B-8008-D7F9FF35F417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7ADA7-4E03-41F9-B0A0-8C2E21E55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7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88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4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80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72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70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34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23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35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71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F63A4-5F2F-4B42-A8FC-CB2C1780ABDB}" type="slidenum">
              <a:rPr lang="zh-CN" alt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4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19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F63A4-5F2F-4B42-A8FC-CB2C1780ABDB}" type="slidenum">
              <a:rPr lang="zh-CN" alt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6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F63A4-5F2F-4B42-A8FC-CB2C1780ABDB}" type="slidenum">
              <a:rPr lang="zh-CN" alt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9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9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61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2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84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4010F-E410-4AE1-9B8F-2B296D9D13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6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28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1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9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3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4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5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7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9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0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21334-8B45-452A-B84C-2151DEE6DC74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111E6-17A2-4B26-9D9F-B7AF1393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1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jheer/files/zoo/ex/networks/matri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hci.stanford.edu/jheer/files/zoo/ex/networks/force.html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G3MxyOcHK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cil2.cs.umd.edu/video/2006/substrates.m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zhang.ist.psu.edu/demo/SocialNetSense/TreeNetViz.mov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jheer/files/zoo/ex/networks/forc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ci.stanford.edu/jheer/files/zoo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jheer/files/zo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hci.stanford.edu/jheer/files/zoo/ex/networks/arc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Node-Link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Direct and easy to understand</a:t>
            </a:r>
          </a:p>
          <a:p>
            <a:endParaRPr lang="en-US" dirty="0" smtClean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Results are sensitive to initial positions of vertex</a:t>
            </a:r>
          </a:p>
          <a:p>
            <a:pPr lvl="1"/>
            <a:r>
              <a:rPr lang="en-US" dirty="0" smtClean="0"/>
              <a:t>High computational complex</a:t>
            </a:r>
          </a:p>
          <a:p>
            <a:pPr lvl="1"/>
            <a:r>
              <a:rPr lang="en-US" dirty="0" smtClean="0"/>
              <a:t>Visual complexity for large networks</a:t>
            </a:r>
          </a:p>
          <a:p>
            <a:pPr lvl="1"/>
            <a:r>
              <a:rPr lang="en-US" dirty="0" smtClean="0"/>
              <a:t>Not stable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799"/>
            <a:ext cx="6019800" cy="328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3810000" cy="285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2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Bundling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1" descr="http://swerl.tudelft.nl/twiki/pub/Main/ExTraVis/bundle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844675"/>
            <a:ext cx="764857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97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1000"/>
            <a:ext cx="815420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92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50800"/>
            <a:ext cx="8229600" cy="1143000"/>
          </a:xfrm>
        </p:spPr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503" y="3276600"/>
            <a:ext cx="3502497" cy="32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43000"/>
            <a:ext cx="5781963" cy="417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031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5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N x N matrix </a:t>
            </a:r>
          </a:p>
          <a:p>
            <a:pPr lvl="1"/>
            <a:r>
              <a:rPr lang="en-US" dirty="0" smtClean="0"/>
              <a:t>N: the number of nodes</a:t>
            </a:r>
          </a:p>
          <a:p>
            <a:pPr lvl="1"/>
            <a:r>
              <a:rPr lang="en-US" dirty="0" smtClean="0"/>
              <a:t>The intersection of row and column: relationship</a:t>
            </a:r>
          </a:p>
          <a:p>
            <a:r>
              <a:rPr lang="en-US" dirty="0" smtClean="0"/>
              <a:t>Can embed direction, weight </a:t>
            </a:r>
            <a:r>
              <a:rPr lang="en-US" dirty="0" err="1" smtClean="0"/>
              <a:t>inforamtion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495800" y="3200400"/>
            <a:ext cx="4130675" cy="2813050"/>
            <a:chOff x="0" y="0"/>
            <a:chExt cx="4128873" cy="2813315"/>
          </a:xfrm>
        </p:grpSpPr>
        <p:pic>
          <p:nvPicPr>
            <p:cNvPr id="5" name="Picture 4" descr="C:\Users\Summer\AppData\Local\Temp\B5{~V}}~1CE11~HWX0]DAO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1920" cy="1340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628" y="576064"/>
              <a:ext cx="2604245" cy="223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直角上箭头 5"/>
            <p:cNvSpPr>
              <a:spLocks noChangeArrowheads="1"/>
            </p:cNvSpPr>
            <p:nvPr/>
          </p:nvSpPr>
          <p:spPr bwMode="auto">
            <a:xfrm rot="5400000">
              <a:off x="785862" y="1349466"/>
              <a:ext cx="576064" cy="757447"/>
            </a:xfrm>
            <a:custGeom>
              <a:avLst/>
              <a:gdLst>
                <a:gd name="G0" fmla="+- 10800 0 0"/>
                <a:gd name="G1" fmla="+- 18900 0 0"/>
                <a:gd name="G2" fmla="+- 4106 0 0"/>
                <a:gd name="G3" fmla="*/ 10800 1 2"/>
                <a:gd name="G4" fmla="+- G3 10800 0"/>
                <a:gd name="G5" fmla="+- 21600 10800 18900"/>
                <a:gd name="G6" fmla="+- 18900 4106 0"/>
                <a:gd name="G7" fmla="*/ G6 1 2"/>
                <a:gd name="G8" fmla="*/ 18900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8900 1 2"/>
                <a:gd name="G15" fmla="+- G5 0 G4"/>
                <a:gd name="G16" fmla="+- G0 0 G4"/>
                <a:gd name="G17" fmla="*/ G2 G15 G16"/>
                <a:gd name="T0" fmla="*/ 16200 w 21600"/>
                <a:gd name="T1" fmla="*/ 0 h 21600"/>
                <a:gd name="T2" fmla="*/ 10800 w 21600"/>
                <a:gd name="T3" fmla="*/ 4106 h 21600"/>
                <a:gd name="T4" fmla="*/ 0 w 21600"/>
                <a:gd name="T5" fmla="*/ 18514 h 21600"/>
                <a:gd name="T6" fmla="*/ 9450 w 21600"/>
                <a:gd name="T7" fmla="*/ 21600 h 21600"/>
                <a:gd name="T8" fmla="*/ 18900 w 21600"/>
                <a:gd name="T9" fmla="*/ 13146 h 21600"/>
                <a:gd name="T10" fmla="*/ 21600 w 21600"/>
                <a:gd name="T11" fmla="*/ 4106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0"/>
                  </a:moveTo>
                  <a:lnTo>
                    <a:pt x="10800" y="4106"/>
                  </a:lnTo>
                  <a:lnTo>
                    <a:pt x="13500" y="4106"/>
                  </a:lnTo>
                  <a:lnTo>
                    <a:pt x="13500" y="15429"/>
                  </a:lnTo>
                  <a:lnTo>
                    <a:pt x="0" y="15429"/>
                  </a:lnTo>
                  <a:lnTo>
                    <a:pt x="0" y="21600"/>
                  </a:lnTo>
                  <a:lnTo>
                    <a:pt x="18900" y="21600"/>
                  </a:lnTo>
                  <a:lnTo>
                    <a:pt x="18900" y="4106"/>
                  </a:lnTo>
                  <a:lnTo>
                    <a:pt x="21600" y="4106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endParaRPr lang="zh-CN" altLang="zh-CN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2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 descr="http://hci.stanford.edu/jheer/files/zoo/ex/networks/matrix.png">
            <a:hlinkClick r:id="rId3"/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45" y="1219200"/>
            <a:ext cx="4628322" cy="49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412977" y="6122962"/>
            <a:ext cx="28472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Calibri" pitchFamily="34" charset="0"/>
              </a:rPr>
              <a:t>http://hci.stanford.edu/jheer/files/zoo</a:t>
            </a:r>
          </a:p>
        </p:txBody>
      </p:sp>
      <p:pic>
        <p:nvPicPr>
          <p:cNvPr id="6" name="图片 2" descr="http://hci.stanford.edu/jheer/files/zoo/ex/networks/force.png">
            <a:hlinkClick r:id="rId5"/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27" y="687362"/>
            <a:ext cx="3311649" cy="241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2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Read a Matrix </a:t>
            </a:r>
            <a:r>
              <a:rPr lang="en-US" dirty="0"/>
              <a:t>R</a:t>
            </a:r>
            <a:r>
              <a:rPr lang="en-US" dirty="0" smtClean="0"/>
              <a:t>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7305675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86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Follow a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直接连接符 12"/>
          <p:cNvCxnSpPr>
            <a:cxnSpLocks noChangeShapeType="1"/>
          </p:cNvCxnSpPr>
          <p:nvPr/>
        </p:nvCxnSpPr>
        <p:spPr bwMode="auto">
          <a:xfrm>
            <a:off x="287338" y="1412875"/>
            <a:ext cx="8605837" cy="0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1489423" y="1704402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1559144" y="2460625"/>
            <a:ext cx="6206656" cy="3433309"/>
            <a:chOff x="0" y="0"/>
            <a:chExt cx="4128873" cy="2813315"/>
          </a:xfrm>
        </p:grpSpPr>
        <p:pic>
          <p:nvPicPr>
            <p:cNvPr id="13" name="Picture 12" descr="C:\Users\Summer\AppData\Local\Temp\B5{~V}}~1CE11~HWX0]DAO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1920" cy="1340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628" y="576064"/>
              <a:ext cx="2604245" cy="223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直角上箭头 5"/>
            <p:cNvSpPr>
              <a:spLocks noChangeArrowheads="1"/>
            </p:cNvSpPr>
            <p:nvPr/>
          </p:nvSpPr>
          <p:spPr bwMode="auto">
            <a:xfrm rot="5400000">
              <a:off x="785862" y="1349466"/>
              <a:ext cx="576064" cy="757447"/>
            </a:xfrm>
            <a:custGeom>
              <a:avLst/>
              <a:gdLst>
                <a:gd name="G0" fmla="+- 10800 0 0"/>
                <a:gd name="G1" fmla="+- 18900 0 0"/>
                <a:gd name="G2" fmla="+- 4106 0 0"/>
                <a:gd name="G3" fmla="*/ 10800 1 2"/>
                <a:gd name="G4" fmla="+- G3 10800 0"/>
                <a:gd name="G5" fmla="+- 21600 10800 18900"/>
                <a:gd name="G6" fmla="+- 18900 4106 0"/>
                <a:gd name="G7" fmla="*/ G6 1 2"/>
                <a:gd name="G8" fmla="*/ 18900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8900 1 2"/>
                <a:gd name="G15" fmla="+- G5 0 G4"/>
                <a:gd name="G16" fmla="+- G0 0 G4"/>
                <a:gd name="G17" fmla="*/ G2 G15 G16"/>
                <a:gd name="T0" fmla="*/ 16200 w 21600"/>
                <a:gd name="T1" fmla="*/ 0 h 21600"/>
                <a:gd name="T2" fmla="*/ 10800 w 21600"/>
                <a:gd name="T3" fmla="*/ 4106 h 21600"/>
                <a:gd name="T4" fmla="*/ 0 w 21600"/>
                <a:gd name="T5" fmla="*/ 18514 h 21600"/>
                <a:gd name="T6" fmla="*/ 9450 w 21600"/>
                <a:gd name="T7" fmla="*/ 21600 h 21600"/>
                <a:gd name="T8" fmla="*/ 18900 w 21600"/>
                <a:gd name="T9" fmla="*/ 13146 h 21600"/>
                <a:gd name="T10" fmla="*/ 21600 w 21600"/>
                <a:gd name="T11" fmla="*/ 4106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0"/>
                  </a:moveTo>
                  <a:lnTo>
                    <a:pt x="10800" y="4106"/>
                  </a:lnTo>
                  <a:lnTo>
                    <a:pt x="13500" y="4106"/>
                  </a:lnTo>
                  <a:lnTo>
                    <a:pt x="13500" y="15429"/>
                  </a:lnTo>
                  <a:lnTo>
                    <a:pt x="0" y="15429"/>
                  </a:lnTo>
                  <a:lnTo>
                    <a:pt x="0" y="21600"/>
                  </a:lnTo>
                  <a:lnTo>
                    <a:pt x="18900" y="21600"/>
                  </a:lnTo>
                  <a:lnTo>
                    <a:pt x="18900" y="4106"/>
                  </a:lnTo>
                  <a:lnTo>
                    <a:pt x="21600" y="4106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endParaRPr lang="zh-CN" altLang="zh-CN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宋体" pitchFamily="2" charset="-122"/>
              </a:endParaRPr>
            </a:p>
          </p:txBody>
        </p:sp>
      </p:grpSp>
      <p:sp>
        <p:nvSpPr>
          <p:cNvPr id="16" name="Freeform 15"/>
          <p:cNvSpPr/>
          <p:nvPr/>
        </p:nvSpPr>
        <p:spPr>
          <a:xfrm>
            <a:off x="1880514" y="2628908"/>
            <a:ext cx="548640" cy="1319916"/>
          </a:xfrm>
          <a:custGeom>
            <a:avLst/>
            <a:gdLst>
              <a:gd name="connsiteX0" fmla="*/ 554090 w 554090"/>
              <a:gd name="connsiteY0" fmla="*/ 0 h 1441580"/>
              <a:gd name="connsiteX1" fmla="*/ 84963 w 554090"/>
              <a:gd name="connsiteY1" fmla="*/ 445273 h 1441580"/>
              <a:gd name="connsiteX2" fmla="*/ 5450 w 554090"/>
              <a:gd name="connsiteY2" fmla="*/ 1351721 h 1441580"/>
              <a:gd name="connsiteX3" fmla="*/ 13401 w 554090"/>
              <a:gd name="connsiteY3" fmla="*/ 1359673 h 144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090" h="1441580">
                <a:moveTo>
                  <a:pt x="554090" y="0"/>
                </a:moveTo>
                <a:cubicBezTo>
                  <a:pt x="365246" y="109993"/>
                  <a:pt x="176403" y="219986"/>
                  <a:pt x="84963" y="445273"/>
                </a:cubicBezTo>
                <a:cubicBezTo>
                  <a:pt x="-6477" y="670560"/>
                  <a:pt x="17377" y="1199321"/>
                  <a:pt x="5450" y="1351721"/>
                </a:cubicBezTo>
                <a:cubicBezTo>
                  <a:pt x="-6477" y="1504121"/>
                  <a:pt x="3462" y="1431897"/>
                  <a:pt x="13401" y="135967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007072" y="3028705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1444552" y="2209473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007071" y="3574990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>
            <a:off x="1032410" y="2460625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4714551" y="3670811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>
            <a:off x="1137074" y="2907572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4650179" y="4501573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1024456" y="3164955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6042991" y="4522015"/>
            <a:ext cx="665411" cy="6843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4686840" y="3758370"/>
            <a:ext cx="1992256" cy="1450854"/>
          </a:xfrm>
          <a:custGeom>
            <a:avLst/>
            <a:gdLst>
              <a:gd name="connsiteX0" fmla="*/ 55853 w 1359867"/>
              <a:gd name="connsiteY0" fmla="*/ 0 h 965062"/>
              <a:gd name="connsiteX1" fmla="*/ 55853 w 1359867"/>
              <a:gd name="connsiteY1" fmla="*/ 429370 h 965062"/>
              <a:gd name="connsiteX2" fmla="*/ 636299 w 1359867"/>
              <a:gd name="connsiteY2" fmla="*/ 445273 h 965062"/>
              <a:gd name="connsiteX3" fmla="*/ 707860 w 1359867"/>
              <a:gd name="connsiteY3" fmla="*/ 914400 h 965062"/>
              <a:gd name="connsiteX4" fmla="*/ 1359867 w 1359867"/>
              <a:gd name="connsiteY4" fmla="*/ 930302 h 965062"/>
              <a:gd name="connsiteX0" fmla="*/ 55853 w 1359867"/>
              <a:gd name="connsiteY0" fmla="*/ 0 h 1390217"/>
              <a:gd name="connsiteX1" fmla="*/ 55853 w 1359867"/>
              <a:gd name="connsiteY1" fmla="*/ 429370 h 1390217"/>
              <a:gd name="connsiteX2" fmla="*/ 636299 w 1359867"/>
              <a:gd name="connsiteY2" fmla="*/ 445273 h 1390217"/>
              <a:gd name="connsiteX3" fmla="*/ 682223 w 1359867"/>
              <a:gd name="connsiteY3" fmla="*/ 1381379 h 1390217"/>
              <a:gd name="connsiteX4" fmla="*/ 1359867 w 1359867"/>
              <a:gd name="connsiteY4" fmla="*/ 930302 h 1390217"/>
              <a:gd name="connsiteX0" fmla="*/ 55853 w 1402596"/>
              <a:gd name="connsiteY0" fmla="*/ 0 h 1464878"/>
              <a:gd name="connsiteX1" fmla="*/ 55853 w 1402596"/>
              <a:gd name="connsiteY1" fmla="*/ 429370 h 1464878"/>
              <a:gd name="connsiteX2" fmla="*/ 636299 w 1402596"/>
              <a:gd name="connsiteY2" fmla="*/ 445273 h 1464878"/>
              <a:gd name="connsiteX3" fmla="*/ 682223 w 1402596"/>
              <a:gd name="connsiteY3" fmla="*/ 1381379 h 1464878"/>
              <a:gd name="connsiteX4" fmla="*/ 1402596 w 1402596"/>
              <a:gd name="connsiteY4" fmla="*/ 1397281 h 1464878"/>
              <a:gd name="connsiteX0" fmla="*/ 55853 w 1992256"/>
              <a:gd name="connsiteY0" fmla="*/ 0 h 1495864"/>
              <a:gd name="connsiteX1" fmla="*/ 55853 w 1992256"/>
              <a:gd name="connsiteY1" fmla="*/ 429370 h 1495864"/>
              <a:gd name="connsiteX2" fmla="*/ 636299 w 1992256"/>
              <a:gd name="connsiteY2" fmla="*/ 445273 h 1495864"/>
              <a:gd name="connsiteX3" fmla="*/ 682223 w 1992256"/>
              <a:gd name="connsiteY3" fmla="*/ 1381379 h 1495864"/>
              <a:gd name="connsiteX4" fmla="*/ 1992256 w 1992256"/>
              <a:gd name="connsiteY4" fmla="*/ 1458957 h 149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2256" h="1495864">
                <a:moveTo>
                  <a:pt x="55853" y="0"/>
                </a:moveTo>
                <a:cubicBezTo>
                  <a:pt x="7482" y="177579"/>
                  <a:pt x="-40888" y="355158"/>
                  <a:pt x="55853" y="429370"/>
                </a:cubicBezTo>
                <a:cubicBezTo>
                  <a:pt x="152594" y="503582"/>
                  <a:pt x="531904" y="286605"/>
                  <a:pt x="636299" y="445273"/>
                </a:cubicBezTo>
                <a:cubicBezTo>
                  <a:pt x="740694" y="603941"/>
                  <a:pt x="456230" y="1212432"/>
                  <a:pt x="682223" y="1381379"/>
                </a:cubicBezTo>
                <a:cubicBezTo>
                  <a:pt x="908216" y="1550326"/>
                  <a:pt x="1726550" y="1491425"/>
                  <a:pt x="1992256" y="1458957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NodeTrix</a:t>
            </a:r>
            <a:endParaRPr lang="en-US" dirty="0" smtClean="0"/>
          </a:p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>
                <a:hlinkClick r:id="rId3"/>
              </a:rPr>
              <a:t>http://www.youtube.com/watch?v=7G3MxyOcHKQ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6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Data (Graph)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very hot topic </a:t>
            </a:r>
          </a:p>
          <a:p>
            <a:pPr lvl="1"/>
            <a:r>
              <a:rPr lang="en-US" dirty="0" smtClean="0"/>
              <a:t>Social networks </a:t>
            </a:r>
          </a:p>
          <a:p>
            <a:r>
              <a:rPr lang="en-US" dirty="0" smtClean="0"/>
              <a:t>Network analysis is not a new area!</a:t>
            </a:r>
          </a:p>
          <a:p>
            <a:pPr lvl="1"/>
            <a:r>
              <a:rPr lang="en-US" dirty="0" smtClean="0"/>
              <a:t>It is very old.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114800"/>
            <a:ext cx="5081587" cy="252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962400"/>
            <a:ext cx="3228975" cy="254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324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Emphasizing “Social” in </a:t>
            </a:r>
            <a:br>
              <a:rPr lang="en-US" altLang="zh-CN" dirty="0" smtClean="0"/>
            </a:br>
            <a:r>
              <a:rPr lang="en-US" altLang="zh-CN" dirty="0" smtClean="0"/>
              <a:t>Social Network Visualization </a:t>
            </a:r>
            <a:endParaRPr lang="en-US" dirty="0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Considering the attribute information of nodes and edges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666999"/>
            <a:ext cx="5867400" cy="405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030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562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http://hcil2.cs.umd.edu/video/2006/substrates.mpg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228600"/>
            <a:ext cx="5791200" cy="4840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822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1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http://zhang.ist.psu.edu/demo/SocialNetSense/TreeNetViz.mov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6" descr="C:\Users\Leon\Desktop\Picture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0"/>
            <a:ext cx="7246039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16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Data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57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Various formats are used by different software tools. </a:t>
            </a:r>
          </a:p>
          <a:p>
            <a:pPr lvl="1"/>
            <a:r>
              <a:rPr lang="en-US" sz="2800" dirty="0" smtClean="0"/>
              <a:t>Can be simple</a:t>
            </a:r>
          </a:p>
          <a:p>
            <a:pPr marL="3108960" lvl="8" indent="0">
              <a:spcBef>
                <a:spcPts val="0"/>
              </a:spcBef>
              <a:buNone/>
            </a:pPr>
            <a:endParaRPr lang="en-US" sz="900" dirty="0" smtClean="0"/>
          </a:p>
          <a:p>
            <a:pPr lvl="1"/>
            <a:r>
              <a:rPr lang="en-US" sz="2800" dirty="0" smtClean="0"/>
              <a:t>Or complicated</a:t>
            </a:r>
          </a:p>
          <a:p>
            <a:pPr marL="3108960" lvl="8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3108960" lvl="8" indent="0">
              <a:spcBef>
                <a:spcPts val="0"/>
              </a:spcBef>
              <a:buNone/>
            </a:pPr>
            <a:endParaRPr lang="en-US" sz="1600" dirty="0"/>
          </a:p>
          <a:p>
            <a:pPr marL="3108960" lvl="8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3108960" lvl="8" indent="0">
              <a:spcBef>
                <a:spcPts val="0"/>
              </a:spcBef>
              <a:buNone/>
            </a:pPr>
            <a:endParaRPr lang="en-US" sz="1600" dirty="0"/>
          </a:p>
          <a:p>
            <a:pPr marL="3108960" lvl="8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3108960" lvl="8" indent="0">
              <a:spcBef>
                <a:spcPts val="0"/>
              </a:spcBef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 smtClean="0"/>
              <a:t>source, target</a:t>
            </a:r>
          </a:p>
          <a:p>
            <a:pPr marL="3108960" lvl="8" indent="0">
              <a:spcBef>
                <a:spcPts val="0"/>
              </a:spcBef>
              <a:buNone/>
            </a:pPr>
            <a:r>
              <a:rPr lang="en-US" sz="1400" dirty="0" err="1" smtClean="0"/>
              <a:t>a,b</a:t>
            </a:r>
            <a:endParaRPr lang="en-US" sz="1400" dirty="0"/>
          </a:p>
          <a:p>
            <a:pPr marL="3108960" lvl="8" indent="0">
              <a:spcBef>
                <a:spcPts val="0"/>
              </a:spcBef>
              <a:buNone/>
            </a:pPr>
            <a:r>
              <a:rPr lang="en-US" sz="1400" dirty="0" err="1" smtClean="0"/>
              <a:t>a,c</a:t>
            </a:r>
            <a:endParaRPr lang="en-US" sz="1400" dirty="0"/>
          </a:p>
          <a:p>
            <a:pPr marL="3108960" lvl="8" indent="0">
              <a:spcBef>
                <a:spcPts val="0"/>
              </a:spcBef>
              <a:buNone/>
            </a:pPr>
            <a:r>
              <a:rPr lang="en-US" sz="1400" dirty="0" err="1" smtClean="0"/>
              <a:t>b,c</a:t>
            </a:r>
            <a:endParaRPr lang="en-US" sz="1400" dirty="0"/>
          </a:p>
          <a:p>
            <a:pPr marL="3108960" lvl="8" indent="0">
              <a:spcBef>
                <a:spcPts val="0"/>
              </a:spcBef>
              <a:buNone/>
            </a:pPr>
            <a:r>
              <a:rPr lang="en-US" sz="1400" dirty="0"/>
              <a:t>.</a:t>
            </a:r>
          </a:p>
          <a:p>
            <a:pPr marL="3108960" lvl="8" indent="0">
              <a:spcBef>
                <a:spcPts val="0"/>
              </a:spcBef>
              <a:buNone/>
            </a:pPr>
            <a:r>
              <a:rPr lang="en-US" sz="1400" dirty="0" err="1" smtClean="0"/>
              <a:t>d,e</a:t>
            </a:r>
            <a:endParaRPr lang="en-US" sz="800" dirty="0"/>
          </a:p>
          <a:p>
            <a:pPr lvl="2"/>
            <a:endParaRPr lang="en-US" sz="2400" dirty="0"/>
          </a:p>
          <a:p>
            <a:pPr lvl="2"/>
            <a:endParaRPr lang="en-US" sz="2400" dirty="0" smtClean="0"/>
          </a:p>
          <a:p>
            <a:pPr lvl="2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316" y="2073338"/>
            <a:ext cx="1457143" cy="175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8769" y="4795875"/>
            <a:ext cx="198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91440"/>
            <a:r>
              <a:rPr lang="en-US" sz="1400" dirty="0"/>
              <a:t>source, target, weight</a:t>
            </a:r>
          </a:p>
          <a:p>
            <a:pPr marL="0" lvl="1" indent="-91440"/>
            <a:r>
              <a:rPr lang="en-US" sz="1400" dirty="0"/>
              <a:t>a,b,1</a:t>
            </a:r>
          </a:p>
          <a:p>
            <a:pPr marL="0" lvl="1" indent="-91440"/>
            <a:r>
              <a:rPr lang="en-US" sz="1400" dirty="0"/>
              <a:t>a,c,1</a:t>
            </a:r>
          </a:p>
          <a:p>
            <a:pPr marL="0" lvl="1" indent="-91440"/>
            <a:r>
              <a:rPr lang="en-US" sz="1400" dirty="0"/>
              <a:t>b,c,1</a:t>
            </a:r>
          </a:p>
          <a:p>
            <a:pPr marL="0" lvl="1" indent="-91440"/>
            <a:r>
              <a:rPr lang="en-US" sz="1400" dirty="0"/>
              <a:t>.</a:t>
            </a:r>
          </a:p>
          <a:p>
            <a:pPr marL="0" lvl="1" indent="-91440"/>
            <a:r>
              <a:rPr lang="en-US" sz="1400" dirty="0"/>
              <a:t>d,e,1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4756548"/>
            <a:ext cx="121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91440"/>
            <a:r>
              <a:rPr lang="en-US" sz="1400" dirty="0" smtClean="0"/>
              <a:t>Vertices</a:t>
            </a:r>
            <a:endParaRPr lang="en-US" sz="1400" dirty="0"/>
          </a:p>
          <a:p>
            <a:pPr marL="0" lvl="1" indent="-91440"/>
            <a:r>
              <a:rPr lang="en-US" sz="1400" dirty="0" smtClean="0"/>
              <a:t>1 “a”</a:t>
            </a:r>
          </a:p>
          <a:p>
            <a:pPr marL="0" lvl="1" indent="-91440"/>
            <a:r>
              <a:rPr lang="en-US" sz="1400" dirty="0" smtClean="0"/>
              <a:t>2 “b”</a:t>
            </a:r>
          </a:p>
          <a:p>
            <a:pPr marL="0" lvl="1" indent="-91440"/>
            <a:r>
              <a:rPr lang="en-US" sz="1400" dirty="0" smtClean="0"/>
              <a:t>3 “c”</a:t>
            </a:r>
          </a:p>
          <a:p>
            <a:pPr marL="0" lvl="1" indent="-91440"/>
            <a:r>
              <a:rPr lang="en-US" sz="1400" dirty="0" smtClean="0"/>
              <a:t>4 “d”</a:t>
            </a:r>
          </a:p>
          <a:p>
            <a:pPr marL="0" lvl="1" indent="-91440"/>
            <a:r>
              <a:rPr lang="en-US" sz="1400" dirty="0" smtClean="0"/>
              <a:t>5 “e”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8785" y="4756548"/>
            <a:ext cx="121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91440"/>
            <a:r>
              <a:rPr lang="en-US" sz="1400" dirty="0" smtClean="0"/>
              <a:t>Arcs</a:t>
            </a:r>
            <a:endParaRPr lang="en-US" sz="1400" dirty="0"/>
          </a:p>
          <a:p>
            <a:pPr marL="0" lvl="1" indent="-91440"/>
            <a:r>
              <a:rPr lang="en-US" sz="1400" dirty="0" smtClean="0"/>
              <a:t>1 2</a:t>
            </a:r>
          </a:p>
          <a:p>
            <a:pPr marL="0" lvl="1" indent="-91440"/>
            <a:r>
              <a:rPr lang="en-US" sz="1400" dirty="0" smtClean="0"/>
              <a:t>1 3</a:t>
            </a:r>
          </a:p>
          <a:p>
            <a:pPr marL="0" lvl="1" indent="-91440"/>
            <a:r>
              <a:rPr lang="en-US" sz="1400" dirty="0" smtClean="0"/>
              <a:t>2 3</a:t>
            </a:r>
          </a:p>
          <a:p>
            <a:pPr marL="0" lvl="1" indent="-91440"/>
            <a:r>
              <a:rPr lang="en-US" sz="1400" dirty="0" smtClean="0"/>
              <a:t>.</a:t>
            </a:r>
          </a:p>
          <a:p>
            <a:pPr marL="0" lvl="1" indent="-91440"/>
            <a:r>
              <a:rPr lang="en-US" sz="1400" dirty="0" smtClean="0"/>
              <a:t>4 5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38343" y="4748789"/>
            <a:ext cx="3200400" cy="1384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2642" y="4710785"/>
            <a:ext cx="1863358" cy="1430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2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26" y="205776"/>
            <a:ext cx="4381741" cy="2224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26" y="3057488"/>
            <a:ext cx="5938811" cy="2807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3162" y="2411157"/>
            <a:ext cx="52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7926" y="5842337"/>
            <a:ext cx="18436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               . </a:t>
            </a:r>
          </a:p>
          <a:p>
            <a:r>
              <a:rPr lang="en-US" sz="1400" dirty="0" smtClean="0"/>
              <a:t>                   .</a:t>
            </a:r>
          </a:p>
          <a:p>
            <a:r>
              <a:rPr lang="en-US" sz="1400" dirty="0" smtClean="0"/>
              <a:t>    ]</a:t>
            </a:r>
          </a:p>
          <a:p>
            <a:r>
              <a:rPr lang="en-US" sz="1400" dirty="0"/>
              <a:t>}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4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on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your best friend (probably).</a:t>
            </a:r>
          </a:p>
          <a:p>
            <a:r>
              <a:rPr lang="en-US" dirty="0" smtClean="0"/>
              <a:t>Easy to create cells with certain patterns</a:t>
            </a:r>
          </a:p>
          <a:p>
            <a:pPr lvl="1"/>
            <a:r>
              <a:rPr lang="en-US" dirty="0" smtClean="0"/>
              <a:t>Picked up by Excel or defined by users</a:t>
            </a:r>
          </a:p>
          <a:p>
            <a:r>
              <a:rPr lang="en-US" dirty="0" smtClean="0"/>
              <a:t>Analytical tools to generate necessary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data for JSON: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have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Your goal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8" y="4585522"/>
            <a:ext cx="8431455" cy="10612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536" y="4481132"/>
            <a:ext cx="1326383" cy="118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53517" y="4481132"/>
            <a:ext cx="1592341" cy="336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749" y="4481132"/>
            <a:ext cx="1139993" cy="336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33" y="1795079"/>
            <a:ext cx="4527031" cy="21107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56331" y="4481132"/>
            <a:ext cx="213526" cy="336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7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data for JSON: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nodes are there: links are defined by nodes.</a:t>
            </a:r>
          </a:p>
          <a:p>
            <a:endParaRPr lang="en-US" dirty="0"/>
          </a:p>
          <a:p>
            <a:r>
              <a:rPr lang="en-US" dirty="0" smtClean="0"/>
              <a:t>What we need is a list of unique nodes. </a:t>
            </a:r>
          </a:p>
          <a:p>
            <a:endParaRPr lang="en-US" dirty="0"/>
          </a:p>
          <a:p>
            <a:r>
              <a:rPr lang="en-US" dirty="0" smtClean="0"/>
              <a:t>Excel: Pivot Table tool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8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6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very powerful in processing data.</a:t>
            </a:r>
          </a:p>
          <a:p>
            <a:pPr lvl="1"/>
            <a:r>
              <a:rPr lang="en-US" dirty="0" smtClean="0"/>
              <a:t>Various libraries available for people to </a:t>
            </a:r>
            <a:r>
              <a:rPr lang="en-US" dirty="0" smtClean="0"/>
              <a:t>use directly</a:t>
            </a:r>
          </a:p>
          <a:p>
            <a:pPr lvl="2"/>
            <a:r>
              <a:rPr lang="en-US" dirty="0" smtClean="0"/>
              <a:t>No need to write codes for basic tools</a:t>
            </a:r>
            <a:endParaRPr lang="en-US" dirty="0" smtClean="0"/>
          </a:p>
          <a:p>
            <a:pPr lvl="2"/>
            <a:r>
              <a:rPr lang="en-US" dirty="0" smtClean="0"/>
              <a:t>Data analytics, natural language processing, graphics, …</a:t>
            </a:r>
          </a:p>
          <a:p>
            <a:r>
              <a:rPr lang="en-US" dirty="0" smtClean="0"/>
              <a:t>Programming </a:t>
            </a:r>
            <a:r>
              <a:rPr lang="en-US" dirty="0" smtClean="0"/>
              <a:t>is relative easy.</a:t>
            </a:r>
          </a:p>
          <a:p>
            <a:pPr lvl="1"/>
            <a:r>
              <a:rPr lang="en-US" dirty="0" smtClean="0"/>
              <a:t>Compared with Java, C++/C</a:t>
            </a:r>
          </a:p>
          <a:p>
            <a:endParaRPr lang="en-US" dirty="0"/>
          </a:p>
          <a:p>
            <a:r>
              <a:rPr lang="en-US" dirty="0" smtClean="0"/>
              <a:t>Visualization requires better structured data.</a:t>
            </a:r>
          </a:p>
          <a:p>
            <a:pPr lvl="1"/>
            <a:r>
              <a:rPr lang="en-US" dirty="0" smtClean="0"/>
              <a:t>Python can prepare for such data.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8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 with Hierarchy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Relationship is more complicated.</a:t>
            </a:r>
          </a:p>
          <a:p>
            <a:pPr lvl="1"/>
            <a:r>
              <a:rPr lang="en-US" dirty="0" smtClean="0"/>
              <a:t>Between any two vertex </a:t>
            </a:r>
          </a:p>
          <a:p>
            <a:pPr lvl="1"/>
            <a:r>
              <a:rPr lang="en-US" dirty="0" smtClean="0"/>
              <a:t>With direction</a:t>
            </a:r>
          </a:p>
          <a:p>
            <a:pPr lvl="1"/>
            <a:r>
              <a:rPr lang="en-US" dirty="0" smtClean="0"/>
              <a:t>With weight</a:t>
            </a:r>
          </a:p>
          <a:p>
            <a:pPr lvl="1"/>
            <a:endParaRPr lang="en-US" dirty="0"/>
          </a:p>
          <a:p>
            <a:r>
              <a:rPr lang="en-US" dirty="0" smtClean="0"/>
              <a:t>But same goals</a:t>
            </a:r>
          </a:p>
          <a:p>
            <a:pPr lvl="1"/>
            <a:r>
              <a:rPr lang="en-US" dirty="0" smtClean="0"/>
              <a:t>Presentation of vertex and edges</a:t>
            </a:r>
          </a:p>
          <a:p>
            <a:pPr lvl="1"/>
            <a:r>
              <a:rPr lang="en-US" dirty="0" smtClean="0"/>
              <a:t>Interaction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96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Points about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Easy to install and use</a:t>
            </a:r>
          </a:p>
          <a:p>
            <a:pPr lvl="1"/>
            <a:r>
              <a:rPr lang="en-US" dirty="0" smtClean="0"/>
              <a:t>Available for all major OSes. </a:t>
            </a:r>
          </a:p>
          <a:p>
            <a:r>
              <a:rPr lang="en-US" dirty="0" smtClean="0"/>
              <a:t>Lots of resources on the Internet</a:t>
            </a:r>
          </a:p>
          <a:p>
            <a:pPr lvl="1"/>
            <a:r>
              <a:rPr lang="en-US" dirty="0" smtClean="0"/>
              <a:t>Tutorials, codes, books, …</a:t>
            </a:r>
          </a:p>
          <a:p>
            <a:r>
              <a:rPr lang="en-US" dirty="0" smtClean="0"/>
              <a:t>Pay attention to versions</a:t>
            </a:r>
          </a:p>
          <a:p>
            <a:pPr lvl="1"/>
            <a:r>
              <a:rPr lang="en-US" dirty="0" smtClean="0"/>
              <a:t>2.7 and 3.5 different significantly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Having Python on your own computer </a:t>
            </a:r>
          </a:p>
          <a:p>
            <a:pPr lvl="1"/>
            <a:r>
              <a:rPr lang="en-US" dirty="0" smtClean="0"/>
              <a:t>Strongly recommended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1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Our Classroom/</a:t>
            </a:r>
            <a:r>
              <a:rPr lang="en-US" dirty="0" err="1" smtClean="0"/>
              <a:t>VLab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Python, </a:t>
            </a:r>
            <a:r>
              <a:rPr lang="en-US" dirty="0" err="1" smtClean="0"/>
              <a:t>IPython</a:t>
            </a:r>
            <a:r>
              <a:rPr lang="en-US" dirty="0" smtClean="0"/>
              <a:t>, python GUI</a:t>
            </a:r>
          </a:p>
          <a:p>
            <a:pPr lvl="1"/>
            <a:r>
              <a:rPr lang="en-US" dirty="0" smtClean="0"/>
              <a:t>Various problems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 smtClean="0"/>
              <a:t>User friendly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7769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Exercise: </a:t>
            </a:r>
            <a:br>
              <a:rPr lang="en-US" dirty="0" smtClean="0"/>
            </a:br>
            <a:r>
              <a:rPr lang="en-US" dirty="0" smtClean="0"/>
              <a:t>Using Python to Understand Cars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Conduct basic analysis of car data</a:t>
            </a:r>
          </a:p>
          <a:p>
            <a:pPr lvl="2"/>
            <a:r>
              <a:rPr lang="en-US" dirty="0" smtClean="0"/>
              <a:t>cars.csv used </a:t>
            </a:r>
            <a:r>
              <a:rPr lang="en-US" dirty="0"/>
              <a:t>for parallel coordinates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the </a:t>
            </a:r>
            <a:r>
              <a:rPr lang="en-US" dirty="0" smtClean="0">
                <a:solidFill>
                  <a:srgbClr val="FF0000"/>
                </a:solidFill>
              </a:rPr>
              <a:t>cars.csv</a:t>
            </a:r>
            <a:r>
              <a:rPr lang="en-US" dirty="0" smtClean="0"/>
              <a:t> from your web space to your Documents folder (under the This PC class)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</a:t>
            </a:r>
            <a:r>
              <a:rPr lang="en-US" dirty="0" err="1" smtClean="0">
                <a:solidFill>
                  <a:srgbClr val="FF0000"/>
                </a:solidFill>
              </a:rPr>
              <a:t>Jupyter</a:t>
            </a:r>
            <a:r>
              <a:rPr lang="en-US" dirty="0" smtClean="0">
                <a:solidFill>
                  <a:srgbClr val="FF0000"/>
                </a:solidFill>
              </a:rPr>
              <a:t>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 smtClean="0">
                <a:solidFill>
                  <a:srgbClr val="FF0000"/>
                </a:solidFill>
              </a:rPr>
              <a:t>pythonExercise1.pdf </a:t>
            </a:r>
            <a:r>
              <a:rPr lang="en-US" dirty="0" smtClean="0"/>
              <a:t>under the </a:t>
            </a:r>
            <a:r>
              <a:rPr lang="en-US" dirty="0" err="1" smtClean="0"/>
              <a:t>InClassExercisesResources</a:t>
            </a:r>
            <a:r>
              <a:rPr lang="en-US" dirty="0" smtClean="0"/>
              <a:t>\Week7_Python folder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in each command</a:t>
            </a:r>
          </a:p>
          <a:p>
            <a:pPr lvl="1"/>
            <a:r>
              <a:rPr lang="en-US" dirty="0" smtClean="0"/>
              <a:t>You must type in every command!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Packages Involved in This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: the fundamental package for scientific computing</a:t>
            </a:r>
            <a:endParaRPr lang="en-US" dirty="0"/>
          </a:p>
          <a:p>
            <a:r>
              <a:rPr lang="en-US" dirty="0" smtClean="0"/>
              <a:t>pandas: </a:t>
            </a:r>
            <a:r>
              <a:rPr lang="en-US" dirty="0" err="1" smtClean="0"/>
              <a:t>PANel</a:t>
            </a:r>
            <a:r>
              <a:rPr lang="en-US" dirty="0" smtClean="0"/>
              <a:t> </a:t>
            </a:r>
            <a:r>
              <a:rPr lang="en-US" dirty="0" err="1" smtClean="0"/>
              <a:t>DAta</a:t>
            </a:r>
            <a:r>
              <a:rPr lang="en-US" dirty="0"/>
              <a:t> </a:t>
            </a:r>
            <a:r>
              <a:rPr lang="en-US" dirty="0" smtClean="0"/>
              <a:t>System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: a plotting library for high quality figures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96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Basics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endParaRPr lang="en-US" dirty="0" smtClean="0"/>
          </a:p>
          <a:p>
            <a:pPr lvl="1"/>
            <a:r>
              <a:rPr lang="en-US" dirty="0" smtClean="0"/>
              <a:t>A 2-dimensional, tabular structure (like a spreadsheet)</a:t>
            </a:r>
          </a:p>
          <a:p>
            <a:r>
              <a:rPr lang="en-US" dirty="0" smtClean="0"/>
              <a:t>Series</a:t>
            </a:r>
          </a:p>
          <a:p>
            <a:pPr lvl="1"/>
            <a:r>
              <a:rPr lang="en-US" dirty="0" smtClean="0"/>
              <a:t>A 1-dimensional, list structure </a:t>
            </a:r>
          </a:p>
          <a:p>
            <a:pPr lvl="1"/>
            <a:r>
              <a:rPr lang="en-US" dirty="0" smtClean="0"/>
              <a:t>Each column in a </a:t>
            </a:r>
            <a:r>
              <a:rPr lang="en-US" dirty="0" err="1" smtClean="0"/>
              <a:t>dataframe</a:t>
            </a:r>
            <a:r>
              <a:rPr lang="en-US" dirty="0" smtClean="0"/>
              <a:t> is a series</a:t>
            </a:r>
          </a:p>
          <a:p>
            <a:r>
              <a:rPr lang="en-US" dirty="0" smtClean="0"/>
              <a:t>Column is retrieved by column name.</a:t>
            </a:r>
          </a:p>
          <a:p>
            <a:r>
              <a:rPr lang="en-US" dirty="0" smtClean="0"/>
              <a:t>Row is retrieved by index number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9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561" y="1825625"/>
            <a:ext cx="4358355" cy="4351338"/>
          </a:xfrm>
        </p:spPr>
        <p:txBody>
          <a:bodyPr/>
          <a:lstStyle/>
          <a:p>
            <a:r>
              <a:rPr lang="en-US" dirty="0" smtClean="0"/>
              <a:t>Reading</a:t>
            </a:r>
          </a:p>
          <a:p>
            <a:pPr lvl="1"/>
            <a:r>
              <a:rPr lang="en-US" dirty="0" smtClean="0"/>
              <a:t>Chapter 5 -8</a:t>
            </a:r>
          </a:p>
          <a:p>
            <a:r>
              <a:rPr lang="en-US" dirty="0" smtClean="0"/>
              <a:t>Cheat sheets 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PythonCheatSheets</a:t>
            </a:r>
            <a:r>
              <a:rPr lang="en-US" dirty="0" smtClean="0"/>
              <a:t> under </a:t>
            </a:r>
            <a:r>
              <a:rPr lang="en-US" dirty="0" err="1" smtClean="0"/>
              <a:t>InClassExercisesResources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027" y="1690689"/>
            <a:ext cx="3394323" cy="43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Node-link</a:t>
            </a:r>
          </a:p>
          <a:p>
            <a:r>
              <a:rPr lang="en-US" dirty="0" smtClean="0"/>
              <a:t>Matrix</a:t>
            </a:r>
          </a:p>
          <a:p>
            <a:r>
              <a:rPr lang="en-US" dirty="0" smtClean="0"/>
              <a:t>Hybrid</a:t>
            </a:r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581400" y="2819400"/>
            <a:ext cx="4130675" cy="2813050"/>
            <a:chOff x="0" y="0"/>
            <a:chExt cx="4128873" cy="2813315"/>
          </a:xfrm>
        </p:grpSpPr>
        <p:pic>
          <p:nvPicPr>
            <p:cNvPr id="6" name="Picture 4" descr="C:\Users\Summer\AppData\Local\Temp\B5{~V}}~1CE11~HWX0]DAO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1920" cy="1340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628" y="576064"/>
              <a:ext cx="2604245" cy="223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直角上箭头 5"/>
            <p:cNvSpPr>
              <a:spLocks noChangeArrowheads="1"/>
            </p:cNvSpPr>
            <p:nvPr/>
          </p:nvSpPr>
          <p:spPr bwMode="auto">
            <a:xfrm rot="5400000">
              <a:off x="785862" y="1349466"/>
              <a:ext cx="576064" cy="757447"/>
            </a:xfrm>
            <a:custGeom>
              <a:avLst/>
              <a:gdLst>
                <a:gd name="G0" fmla="+- 10800 0 0"/>
                <a:gd name="G1" fmla="+- 18900 0 0"/>
                <a:gd name="G2" fmla="+- 4106 0 0"/>
                <a:gd name="G3" fmla="*/ 10800 1 2"/>
                <a:gd name="G4" fmla="+- G3 10800 0"/>
                <a:gd name="G5" fmla="+- 21600 10800 18900"/>
                <a:gd name="G6" fmla="+- 18900 4106 0"/>
                <a:gd name="G7" fmla="*/ G6 1 2"/>
                <a:gd name="G8" fmla="*/ 18900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8900 1 2"/>
                <a:gd name="G15" fmla="+- G5 0 G4"/>
                <a:gd name="G16" fmla="+- G0 0 G4"/>
                <a:gd name="G17" fmla="*/ G2 G15 G16"/>
                <a:gd name="T0" fmla="*/ 16200 w 21600"/>
                <a:gd name="T1" fmla="*/ 0 h 21600"/>
                <a:gd name="T2" fmla="*/ 10800 w 21600"/>
                <a:gd name="T3" fmla="*/ 4106 h 21600"/>
                <a:gd name="T4" fmla="*/ 0 w 21600"/>
                <a:gd name="T5" fmla="*/ 18514 h 21600"/>
                <a:gd name="T6" fmla="*/ 9450 w 21600"/>
                <a:gd name="T7" fmla="*/ 21600 h 21600"/>
                <a:gd name="T8" fmla="*/ 18900 w 21600"/>
                <a:gd name="T9" fmla="*/ 13146 h 21600"/>
                <a:gd name="T10" fmla="*/ 21600 w 21600"/>
                <a:gd name="T11" fmla="*/ 4106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0"/>
                  </a:moveTo>
                  <a:lnTo>
                    <a:pt x="10800" y="4106"/>
                  </a:lnTo>
                  <a:lnTo>
                    <a:pt x="13500" y="4106"/>
                  </a:lnTo>
                  <a:lnTo>
                    <a:pt x="13500" y="15429"/>
                  </a:lnTo>
                  <a:lnTo>
                    <a:pt x="0" y="15429"/>
                  </a:lnTo>
                  <a:lnTo>
                    <a:pt x="0" y="21600"/>
                  </a:lnTo>
                  <a:lnTo>
                    <a:pt x="18900" y="21600"/>
                  </a:lnTo>
                  <a:lnTo>
                    <a:pt x="18900" y="4106"/>
                  </a:lnTo>
                  <a:lnTo>
                    <a:pt x="21600" y="4106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endParaRPr lang="zh-CN" altLang="zh-CN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7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challenge</a:t>
            </a:r>
          </a:p>
          <a:p>
            <a:pPr lvl="1"/>
            <a:r>
              <a:rPr lang="en-US" dirty="0" smtClean="0"/>
              <a:t>A good layout of vertex to reduce visual complex.</a:t>
            </a:r>
          </a:p>
          <a:p>
            <a:r>
              <a:rPr lang="en-US" dirty="0" smtClean="0"/>
              <a:t>A popular technique: Force-directed graph drawing</a:t>
            </a:r>
          </a:p>
          <a:p>
            <a:pPr lvl="1"/>
            <a:r>
              <a:rPr lang="en-US" dirty="0" smtClean="0"/>
              <a:t>Each pair of nodes are connected by a “spring”.</a:t>
            </a:r>
          </a:p>
        </p:txBody>
      </p:sp>
    </p:spTree>
    <p:extLst>
      <p:ext uri="{BB962C8B-B14F-4D97-AF65-F5344CB8AC3E}">
        <p14:creationId xmlns:p14="http://schemas.microsoft.com/office/powerpoint/2010/main" val="76517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14" y="1828800"/>
            <a:ext cx="9109886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544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 co-occurrence in</a:t>
            </a:r>
            <a:br>
              <a:rPr lang="en-US" dirty="0" smtClean="0"/>
            </a:br>
            <a:r>
              <a:rPr lang="en-US" i="1" dirty="0" smtClean="0"/>
              <a:t>Les </a:t>
            </a:r>
            <a:r>
              <a:rPr lang="en-US" i="1" dirty="0" err="1" smtClean="0"/>
              <a:t>Misérables</a:t>
            </a:r>
            <a:endParaRPr lang="en-US" i="1" dirty="0"/>
          </a:p>
        </p:txBody>
      </p:sp>
      <p:pic>
        <p:nvPicPr>
          <p:cNvPr id="4" name="图片 2" descr="http://hci.stanford.edu/jheer/files/zoo/ex/networks/force.png">
            <a:hlinkClick r:id="rId3"/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606901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076056" y="5591176"/>
            <a:ext cx="32993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Calibri" pitchFamily="34" charset="0"/>
                <a:hlinkClick r:id="rId5"/>
              </a:rPr>
              <a:t>http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Calibri" pitchFamily="34" charset="0"/>
                <a:hlinkClick r:id="rId5"/>
              </a:rPr>
              <a:t>://hci.stanford.edu/jheer/files/zoo/</a:t>
            </a:r>
            <a:endParaRPr lang="zh-CN" altLang="en-US" sz="1600" dirty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79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Variations: Arc Diagram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43600"/>
            <a:ext cx="8229600" cy="4873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u="sng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Calibri" pitchFamily="34" charset="0"/>
                <a:hlinkClick r:id="rId3"/>
              </a:rPr>
              <a:t>http://hci.stanford.edu/jheer/files/zoo/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4" name="图片 3" descr="http://hci.stanford.edu/jheer/files/zoo/ex/networks/arc.png">
            <a:hlinkClick r:id="rId4"/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" y="1335088"/>
            <a:ext cx="82534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92" y="0"/>
            <a:ext cx="7886700" cy="1325563"/>
          </a:xfrm>
        </p:spPr>
        <p:txBody>
          <a:bodyPr/>
          <a:lstStyle/>
          <a:p>
            <a:r>
              <a:rPr lang="en-US" dirty="0" smtClean="0"/>
              <a:t>Variations: Radial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8482" name="Picture 2" descr="http://moritz.stefaner.eu/projects/mymuesli/mymuesli_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143000"/>
            <a:ext cx="676275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55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630</Words>
  <Application>Microsoft Office PowerPoint</Application>
  <PresentationFormat>On-screen Show (4:3)</PresentationFormat>
  <Paragraphs>190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黑体</vt:lpstr>
      <vt:lpstr>宋体</vt:lpstr>
      <vt:lpstr>Arial</vt:lpstr>
      <vt:lpstr>Calibri</vt:lpstr>
      <vt:lpstr>Calibri Light</vt:lpstr>
      <vt:lpstr>Times New Roman</vt:lpstr>
      <vt:lpstr>Office Theme</vt:lpstr>
      <vt:lpstr>Network Visualization</vt:lpstr>
      <vt:lpstr>Network Data (Graph)</vt:lpstr>
      <vt:lpstr>Compared with Hierarchy Data</vt:lpstr>
      <vt:lpstr>Classification</vt:lpstr>
      <vt:lpstr>Node-Link</vt:lpstr>
      <vt:lpstr>PowerPoint Presentation</vt:lpstr>
      <vt:lpstr>Character co-occurrence in Les Misérables</vt:lpstr>
      <vt:lpstr>Variations: Arc Diagram </vt:lpstr>
      <vt:lpstr>Variations: Radial Network</vt:lpstr>
      <vt:lpstr>Node-Link Layout</vt:lpstr>
      <vt:lpstr>PowerPoint Presentation</vt:lpstr>
      <vt:lpstr>Edge Bundling </vt:lpstr>
      <vt:lpstr>PowerPoint Presentation</vt:lpstr>
      <vt:lpstr>Matrix</vt:lpstr>
      <vt:lpstr>Basic Idea</vt:lpstr>
      <vt:lpstr>PowerPoint Presentation</vt:lpstr>
      <vt:lpstr>How to Read a Matrix Representation</vt:lpstr>
      <vt:lpstr>How to Follow a Path</vt:lpstr>
      <vt:lpstr>Hybrid Approaches</vt:lpstr>
      <vt:lpstr>Emphasizing “Social” in  Social Network Visualization </vt:lpstr>
      <vt:lpstr>http://hcil2.cs.umd.edu/video/2006/substrates.mpg </vt:lpstr>
      <vt:lpstr>http://zhang.ist.psu.edu/demo/SocialNetSense/TreeNetViz.mov </vt:lpstr>
      <vt:lpstr>Network Data Format</vt:lpstr>
      <vt:lpstr>PowerPoint Presentation</vt:lpstr>
      <vt:lpstr>Work on Your Data</vt:lpstr>
      <vt:lpstr>Format data for JSON: Links</vt:lpstr>
      <vt:lpstr>Format data for JSON: Nodes</vt:lpstr>
      <vt:lpstr>Python</vt:lpstr>
      <vt:lpstr>Why Do We Need Python?</vt:lpstr>
      <vt:lpstr>A Few Points about Python</vt:lpstr>
      <vt:lpstr>Python in Our Classroom/VLab</vt:lpstr>
      <vt:lpstr>Exercise:  Using Python to Understand Cars Data</vt:lpstr>
      <vt:lpstr>Library Packages Involved in This Exercise</vt:lpstr>
      <vt:lpstr>pandas Basics </vt:lpstr>
      <vt:lpstr>More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Visualization</dc:title>
  <dc:creator>Xiaolong</dc:creator>
  <cp:lastModifiedBy>Luke Zhang</cp:lastModifiedBy>
  <cp:revision>12</cp:revision>
  <dcterms:created xsi:type="dcterms:W3CDTF">2017-02-22T02:17:52Z</dcterms:created>
  <dcterms:modified xsi:type="dcterms:W3CDTF">2017-02-22T19:24:45Z</dcterms:modified>
</cp:coreProperties>
</file>